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49" r:id="rId2"/>
    <p:sldId id="316" r:id="rId3"/>
    <p:sldId id="280" r:id="rId4"/>
    <p:sldId id="285" r:id="rId5"/>
    <p:sldId id="28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5C805"/>
    <a:srgbClr val="15B293"/>
    <a:srgbClr val="E77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91A24565-AE2A-22D0-A497-567008B2F5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F0077E-CB4E-0014-9E2B-3C6F11068F34}"/>
              </a:ext>
            </a:extLst>
          </p:cNvPr>
          <p:cNvSpPr txBox="1"/>
          <p:nvPr/>
        </p:nvSpPr>
        <p:spPr>
          <a:xfrm>
            <a:off x="9821333" y="4960962"/>
            <a:ext cx="22577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latin typeface="Nunito Sans" pitchFamily="2" charset="0"/>
              </a:rPr>
              <a:t>Together, </a:t>
            </a:r>
            <a:endParaRPr lang="ro-RO" sz="2400" b="1" dirty="0"/>
          </a:p>
          <a:p>
            <a:pPr algn="r"/>
            <a:r>
              <a:rPr lang="en-US" sz="2400" b="1" dirty="0">
                <a:latin typeface="Nunito Sans" pitchFamily="2" charset="0"/>
              </a:rPr>
              <a:t>intelligently improving your business</a:t>
            </a:r>
            <a:r>
              <a:rPr lang="ro-RO" sz="2400" b="1" dirty="0">
                <a:latin typeface="Nunito Sans" pitchFamily="2" charset="0"/>
              </a:rPr>
              <a:t>!</a:t>
            </a:r>
            <a:endParaRPr lang="en-GB" sz="2400" b="1" dirty="0">
              <a:latin typeface="Nunito Sans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F36AF7-0305-8D8B-E995-AA904C003071}"/>
              </a:ext>
            </a:extLst>
          </p:cNvPr>
          <p:cNvSpPr txBox="1"/>
          <p:nvPr/>
        </p:nvSpPr>
        <p:spPr>
          <a:xfrm>
            <a:off x="1835573" y="2311212"/>
            <a:ext cx="8187316" cy="116953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ro-RO" sz="3500" dirty="0">
                <a:solidFill>
                  <a:srgbClr val="1CB294"/>
                </a:solidFill>
                <a:latin typeface="Nunito Sans" pitchFamily="2" charset="0"/>
              </a:rPr>
              <a:t>Training și Dezvoltare pentru Oameni, Echipe și Organizații</a:t>
            </a:r>
            <a:endParaRPr lang="en-GB" sz="3500" dirty="0">
              <a:solidFill>
                <a:srgbClr val="1CB294"/>
              </a:solidFill>
              <a:latin typeface="Nunito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612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14909" y="2324750"/>
            <a:ext cx="165618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o-RO" sz="3200" b="1" dirty="0">
                <a:latin typeface="Nunito Sans" pitchFamily="2" charset="0"/>
              </a:rPr>
              <a:t>Why</a:t>
            </a:r>
          </a:p>
          <a:p>
            <a:pPr algn="ctr">
              <a:lnSpc>
                <a:spcPct val="90000"/>
              </a:lnSpc>
            </a:pPr>
            <a:r>
              <a:rPr lang="ro-RO" sz="3200" b="1" dirty="0">
                <a:latin typeface="Nunito Sans" pitchFamily="2" charset="0"/>
              </a:rPr>
              <a:t>Share IT Smart?</a:t>
            </a:r>
            <a:endParaRPr lang="en-GB" sz="3200" b="1" dirty="0">
              <a:latin typeface="Nunito Sans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99346" y="4943349"/>
            <a:ext cx="241125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600" b="1" dirty="0">
                <a:latin typeface="Nunito Sans ExtraLight" pitchFamily="2" charset="0"/>
              </a:rPr>
              <a:t>We offer intelligent, practical and innovative solutions.</a:t>
            </a:r>
            <a:endParaRPr lang="ro-RO" sz="1600" b="1" dirty="0">
              <a:latin typeface="Nunito Sans ExtraLight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01915" y="3835204"/>
            <a:ext cx="2516419" cy="9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550" b="1" dirty="0">
                <a:latin typeface="Nunito Sans ExtraLight" pitchFamily="2" charset="0"/>
              </a:rPr>
              <a:t>Flexibility and adaptability to the client's needs, we provide complex business solutions;</a:t>
            </a:r>
            <a:endParaRPr lang="ro-RO" sz="1550" b="1" dirty="0">
              <a:latin typeface="Nunito Sans ExtraLight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99346" y="2920776"/>
            <a:ext cx="2429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Nunito Sans ExtraLight" pitchFamily="2" charset="0"/>
              </a:rPr>
              <a:t>The Share IT Smart team has over 20 years of practical experience;</a:t>
            </a:r>
            <a:endParaRPr lang="ro-RO" sz="1600" b="1" dirty="0">
              <a:latin typeface="Nunito Sans ExtraLight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99346" y="954682"/>
            <a:ext cx="25964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b="1" dirty="0">
                <a:latin typeface="Nunito Sans ExtraLight" pitchFamily="2" charset="0"/>
              </a:rPr>
              <a:t>Developers of custom integrated software solutions;</a:t>
            </a:r>
            <a:endParaRPr lang="ro-RO" sz="1600" b="1" dirty="0">
              <a:latin typeface="Nunito Sans ExtraLight" pitchFamily="2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80B8E94-4DEA-58C6-6F62-2C4A8EC1D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2F4349E-70EF-B4C7-5F2D-8DEFDAFB8139}"/>
              </a:ext>
            </a:extLst>
          </p:cNvPr>
          <p:cNvSpPr txBox="1"/>
          <p:nvPr/>
        </p:nvSpPr>
        <p:spPr>
          <a:xfrm>
            <a:off x="7056955" y="351287"/>
            <a:ext cx="41801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500" b="1" dirty="0">
                <a:solidFill>
                  <a:srgbClr val="1CB294"/>
                </a:solidFill>
                <a:latin typeface="Nunito Sans" pitchFamily="2" charset="0"/>
              </a:rPr>
              <a:t>Why</a:t>
            </a:r>
          </a:p>
        </p:txBody>
      </p:sp>
      <p:pic>
        <p:nvPicPr>
          <p:cNvPr id="24" name="Picture 23" descr="A green circle with black text&#10;&#10;Description automatically generated">
            <a:extLst>
              <a:ext uri="{FF2B5EF4-FFF2-40B4-BE49-F238E27FC236}">
                <a16:creationId xmlns:a16="http://schemas.microsoft.com/office/drawing/2014/main" id="{34019C95-8270-7C75-A0AC-EBD1A84A1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4442" y="493445"/>
            <a:ext cx="3687013" cy="141478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5FAC175-E33E-B9EE-0F81-DAD2FDFB47E1}"/>
              </a:ext>
            </a:extLst>
          </p:cNvPr>
          <p:cNvSpPr txBox="1"/>
          <p:nvPr/>
        </p:nvSpPr>
        <p:spPr>
          <a:xfrm>
            <a:off x="11331455" y="1419445"/>
            <a:ext cx="42153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500" b="1" dirty="0">
                <a:solidFill>
                  <a:srgbClr val="1CB294"/>
                </a:solidFill>
                <a:latin typeface="Nunito Sans" pitchFamily="2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A88EE1-EBC2-FB1C-BD4D-6B7EC85E5385}"/>
              </a:ext>
            </a:extLst>
          </p:cNvPr>
          <p:cNvSpPr txBox="1"/>
          <p:nvPr/>
        </p:nvSpPr>
        <p:spPr>
          <a:xfrm>
            <a:off x="8458200" y="2022587"/>
            <a:ext cx="3516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1600" dirty="0">
                <a:solidFill>
                  <a:schemeClr val="bg1"/>
                </a:solidFill>
                <a:latin typeface="Nunito Sans" pitchFamily="2" charset="0"/>
              </a:rPr>
              <a:t>Peste 20 de ani de experiență în domeniul învățării și dezvoltării, în organizații globale din diferite industrii.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B1C78E-5070-4737-47E4-B422BCC622BD}"/>
              </a:ext>
            </a:extLst>
          </p:cNvPr>
          <p:cNvSpPr txBox="1"/>
          <p:nvPr/>
        </p:nvSpPr>
        <p:spPr>
          <a:xfrm>
            <a:off x="8458200" y="3632149"/>
            <a:ext cx="3516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1600" dirty="0">
                <a:solidFill>
                  <a:schemeClr val="bg1"/>
                </a:solidFill>
                <a:latin typeface="Nunito Sans" pitchFamily="2" charset="0"/>
              </a:rPr>
              <a:t>Credem în învățarea experiențială. Trainingurile noastre sunt practice, interactive, implicând în mod activ participanții.</a:t>
            </a:r>
            <a:r>
              <a:rPr lang="en-US" sz="16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endParaRPr lang="ro-RO" sz="1600" dirty="0">
              <a:solidFill>
                <a:schemeClr val="bg1"/>
              </a:solidFill>
              <a:latin typeface="Nunito Sans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78BE42-576D-A847-6A7C-72EE79F9D9CE}"/>
              </a:ext>
            </a:extLst>
          </p:cNvPr>
          <p:cNvSpPr txBox="1"/>
          <p:nvPr/>
        </p:nvSpPr>
        <p:spPr>
          <a:xfrm>
            <a:off x="8458200" y="5083533"/>
            <a:ext cx="35160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  <a:latin typeface="Nunito Sans" pitchFamily="2" charset="0"/>
              </a:rPr>
              <a:t>Abord</a:t>
            </a:r>
            <a:r>
              <a:rPr lang="ro-RO" sz="1600" dirty="0">
                <a:solidFill>
                  <a:schemeClr val="bg1"/>
                </a:solidFill>
                <a:latin typeface="Nunito Sans" pitchFamily="2" charset="0"/>
              </a:rPr>
              <a:t>ă</a:t>
            </a:r>
            <a:r>
              <a:rPr lang="en-US" sz="1600" dirty="0">
                <a:solidFill>
                  <a:schemeClr val="bg1"/>
                </a:solidFill>
                <a:latin typeface="Nunito Sans" pitchFamily="2" charset="0"/>
              </a:rPr>
              <a:t>m </a:t>
            </a:r>
            <a:r>
              <a:rPr lang="ro-RO" sz="1600" dirty="0">
                <a:solidFill>
                  <a:schemeClr val="bg1"/>
                </a:solidFill>
                <a:latin typeface="Nunito Sans" pitchFamily="2" charset="0"/>
              </a:rPr>
              <a:t>î</a:t>
            </a:r>
            <a:r>
              <a:rPr lang="en-US" sz="1600" dirty="0" err="1">
                <a:solidFill>
                  <a:schemeClr val="bg1"/>
                </a:solidFill>
                <a:latin typeface="Nunito Sans" pitchFamily="2" charset="0"/>
              </a:rPr>
              <a:t>ntreg</a:t>
            </a:r>
            <a:r>
              <a:rPr lang="en-US" sz="16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unito Sans" pitchFamily="2" charset="0"/>
              </a:rPr>
              <a:t>registrul</a:t>
            </a:r>
            <a:r>
              <a:rPr lang="en-US" sz="1600" dirty="0">
                <a:solidFill>
                  <a:schemeClr val="bg1"/>
                </a:solidFill>
                <a:latin typeface="Nunito Sans" pitchFamily="2" charset="0"/>
              </a:rPr>
              <a:t> de </a:t>
            </a:r>
            <a:r>
              <a:rPr lang="en-US" sz="1600" dirty="0" err="1">
                <a:solidFill>
                  <a:schemeClr val="bg1"/>
                </a:solidFill>
                <a:latin typeface="Nunito Sans" pitchFamily="2" charset="0"/>
              </a:rPr>
              <a:t>nevoi</a:t>
            </a:r>
            <a:r>
              <a:rPr lang="en-US" sz="1600" dirty="0">
                <a:solidFill>
                  <a:schemeClr val="bg1"/>
                </a:solidFill>
                <a:latin typeface="Nunito Sans" pitchFamily="2" charset="0"/>
              </a:rPr>
              <a:t> de </a:t>
            </a:r>
            <a:r>
              <a:rPr lang="en-US" sz="1600" dirty="0" err="1">
                <a:solidFill>
                  <a:schemeClr val="bg1"/>
                </a:solidFill>
                <a:latin typeface="Nunito Sans" pitchFamily="2" charset="0"/>
              </a:rPr>
              <a:t>dezvoltare</a:t>
            </a:r>
            <a:r>
              <a:rPr lang="en-US" sz="1600" dirty="0">
                <a:solidFill>
                  <a:schemeClr val="bg1"/>
                </a:solidFill>
                <a:latin typeface="Nunito Sans" pitchFamily="2" charset="0"/>
              </a:rPr>
              <a:t> personal</a:t>
            </a:r>
            <a:r>
              <a:rPr lang="ro-RO" sz="1600" dirty="0">
                <a:solidFill>
                  <a:schemeClr val="bg1"/>
                </a:solidFill>
                <a:latin typeface="Nunito Sans" pitchFamily="2" charset="0"/>
              </a:rPr>
              <a:t>ă</a:t>
            </a:r>
            <a:r>
              <a:rPr lang="en-US" sz="1600" dirty="0">
                <a:solidFill>
                  <a:schemeClr val="bg1"/>
                </a:solidFill>
                <a:latin typeface="Nunito Sans" pitchFamily="2" charset="0"/>
              </a:rPr>
              <a:t> ale</a:t>
            </a:r>
            <a:r>
              <a:rPr lang="ro-RO" sz="1600" dirty="0">
                <a:solidFill>
                  <a:schemeClr val="bg1"/>
                </a:solidFill>
                <a:latin typeface="Nunito Sans" pitchFamily="2" charset="0"/>
              </a:rPr>
              <a:t> specialiștilor</a:t>
            </a:r>
            <a:r>
              <a:rPr lang="en-US" sz="1600" dirty="0">
                <a:solidFill>
                  <a:schemeClr val="bg1"/>
                </a:solidFill>
                <a:latin typeface="Nunito Sans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unito Sans" pitchFamily="2" charset="0"/>
              </a:rPr>
              <a:t>liderilor</a:t>
            </a:r>
            <a:r>
              <a:rPr lang="en-US" sz="1600" dirty="0">
                <a:solidFill>
                  <a:schemeClr val="bg1"/>
                </a:solidFill>
                <a:latin typeface="Nunito Sans" pitchFamily="2" charset="0"/>
              </a:rPr>
              <a:t> precum </a:t>
            </a:r>
            <a:r>
              <a:rPr lang="ro-RO" sz="1600" dirty="0">
                <a:solidFill>
                  <a:schemeClr val="bg1"/>
                </a:solidFill>
                <a:latin typeface="Nunito Sans" pitchFamily="2" charset="0"/>
              </a:rPr>
              <a:t>ș</a:t>
            </a:r>
            <a:r>
              <a:rPr lang="en-US" sz="1600" dirty="0" err="1">
                <a:solidFill>
                  <a:schemeClr val="bg1"/>
                </a:solidFill>
                <a:latin typeface="Nunito Sans" pitchFamily="2" charset="0"/>
              </a:rPr>
              <a:t>i</a:t>
            </a:r>
            <a:r>
              <a:rPr lang="en-US" sz="1600" dirty="0">
                <a:solidFill>
                  <a:schemeClr val="bg1"/>
                </a:solidFill>
                <a:latin typeface="Nunito Sans" pitchFamily="2" charset="0"/>
              </a:rPr>
              <a:t> pe </a:t>
            </a:r>
            <a:r>
              <a:rPr lang="en-US" sz="1600" dirty="0" err="1">
                <a:solidFill>
                  <a:schemeClr val="bg1"/>
                </a:solidFill>
                <a:latin typeface="Nunito Sans" pitchFamily="2" charset="0"/>
              </a:rPr>
              <a:t>cele</a:t>
            </a:r>
            <a:r>
              <a:rPr lang="en-US" sz="1600" dirty="0">
                <a:solidFill>
                  <a:schemeClr val="bg1"/>
                </a:solidFill>
                <a:latin typeface="Nunito Sans" pitchFamily="2" charset="0"/>
              </a:rPr>
              <a:t> ale </a:t>
            </a:r>
            <a:r>
              <a:rPr lang="en-US" sz="1600" dirty="0" err="1">
                <a:solidFill>
                  <a:schemeClr val="bg1"/>
                </a:solidFill>
                <a:latin typeface="Nunito Sans" pitchFamily="2" charset="0"/>
              </a:rPr>
              <a:t>echipelor</a:t>
            </a:r>
            <a:r>
              <a:rPr lang="en-US" sz="16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r>
              <a:rPr lang="ro-RO" sz="1600" dirty="0">
                <a:solidFill>
                  <a:schemeClr val="bg1"/>
                </a:solidFill>
                <a:latin typeface="Nunito Sans" pitchFamily="2" charset="0"/>
              </a:rPr>
              <a:t>ș</a:t>
            </a:r>
            <a:r>
              <a:rPr lang="en-US" sz="1600" dirty="0" err="1">
                <a:solidFill>
                  <a:schemeClr val="bg1"/>
                </a:solidFill>
                <a:latin typeface="Nunito Sans" pitchFamily="2" charset="0"/>
              </a:rPr>
              <a:t>i</a:t>
            </a:r>
            <a:r>
              <a:rPr lang="en-US" sz="16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unito Sans" pitchFamily="2" charset="0"/>
              </a:rPr>
              <a:t>organiza</a:t>
            </a:r>
            <a:r>
              <a:rPr lang="ro-RO" sz="1600" dirty="0">
                <a:solidFill>
                  <a:schemeClr val="bg1"/>
                </a:solidFill>
                <a:latin typeface="Nunito Sans" pitchFamily="2" charset="0"/>
              </a:rPr>
              <a:t>ț</a:t>
            </a:r>
            <a:r>
              <a:rPr lang="en-US" sz="1600" dirty="0" err="1">
                <a:solidFill>
                  <a:schemeClr val="bg1"/>
                </a:solidFill>
                <a:latin typeface="Nunito Sans" pitchFamily="2" charset="0"/>
              </a:rPr>
              <a:t>iilor</a:t>
            </a:r>
            <a:r>
              <a:rPr lang="ro-RO" sz="1600" dirty="0">
                <a:solidFill>
                  <a:schemeClr val="bg1"/>
                </a:solidFill>
                <a:latin typeface="Nunito Sans" pitchFamily="2" charset="0"/>
              </a:rPr>
              <a:t>, căutând soluții adaptate provocărilor specifice diferitelor industrii.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7C6495-8DFC-8E91-7300-B293BB0676C0}"/>
              </a:ext>
            </a:extLst>
          </p:cNvPr>
          <p:cNvSpPr txBox="1"/>
          <p:nvPr/>
        </p:nvSpPr>
        <p:spPr>
          <a:xfrm>
            <a:off x="954931" y="2618712"/>
            <a:ext cx="1779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bg1"/>
                </a:solidFill>
                <a:latin typeface="Nunito Sans" pitchFamily="2" charset="0"/>
              </a:rPr>
              <a:t>Consultanță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2C2301-9A74-BDD3-9591-1B5421AF61B1}"/>
              </a:ext>
            </a:extLst>
          </p:cNvPr>
          <p:cNvSpPr txBox="1"/>
          <p:nvPr/>
        </p:nvSpPr>
        <p:spPr>
          <a:xfrm>
            <a:off x="3723279" y="2803378"/>
            <a:ext cx="2495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bg1"/>
                </a:solidFill>
                <a:latin typeface="Nunito Sans" pitchFamily="2" charset="0"/>
              </a:rPr>
              <a:t>Coaching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A163AC-DA5E-6B98-E58F-6B815E480F38}"/>
              </a:ext>
            </a:extLst>
          </p:cNvPr>
          <p:cNvSpPr txBox="1"/>
          <p:nvPr/>
        </p:nvSpPr>
        <p:spPr>
          <a:xfrm>
            <a:off x="876896" y="5706685"/>
            <a:ext cx="214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bg1"/>
                </a:solidFill>
                <a:latin typeface="Nunito Sans" pitchFamily="2" charset="0"/>
              </a:rPr>
              <a:t>Workshop-uri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DB04D3-8481-3626-A407-99D75FF645D3}"/>
              </a:ext>
            </a:extLst>
          </p:cNvPr>
          <p:cNvSpPr txBox="1"/>
          <p:nvPr/>
        </p:nvSpPr>
        <p:spPr>
          <a:xfrm>
            <a:off x="3600373" y="6224863"/>
            <a:ext cx="272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bg1"/>
                </a:solidFill>
                <a:latin typeface="Nunito Sans" pitchFamily="2" charset="0"/>
              </a:rPr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78758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1420338"/>
            <a:ext cx="2497099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" pitchFamily="2" charset="0"/>
                <a:cs typeface="Calibri Light" panose="020F0302020204030204" pitchFamily="34" charset="0"/>
              </a:rPr>
              <a:t>Essen</a:t>
            </a:r>
            <a:r>
              <a:rPr lang="ro-RO" sz="1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" pitchFamily="2" charset="0"/>
                <a:cs typeface="Calibri Light" panose="020F0302020204030204" pitchFamily="34" charset="0"/>
              </a:rPr>
              <a:t>țiale</a:t>
            </a:r>
            <a:endParaRPr lang="en-US" sz="1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Sans" pitchFamily="2" charset="0"/>
              <a:cs typeface="Calibri Light" panose="020F0302020204030204" pitchFamily="34" charset="0"/>
            </a:endParaRP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Feedback</a:t>
            </a:r>
            <a:endParaRPr lang="en-US" sz="1000" dirty="0">
              <a:solidFill>
                <a:srgbClr val="002060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Com</a:t>
            </a: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unicare cu persoane dificile</a:t>
            </a:r>
            <a:endParaRPr lang="en-US" sz="1000" dirty="0">
              <a:solidFill>
                <a:srgbClr val="002060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Managementul Timpului/Eficacitate Personală</a:t>
            </a:r>
            <a:endParaRPr lang="en-US" sz="1000" dirty="0">
              <a:solidFill>
                <a:srgbClr val="002060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Cum îmi gestionez șeful?</a:t>
            </a:r>
            <a:endParaRPr lang="en-US" sz="1000" dirty="0">
              <a:solidFill>
                <a:srgbClr val="002060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Practici Constructive/Life Styles Inventory™</a:t>
            </a:r>
            <a:endParaRPr lang="en-US" sz="1000" dirty="0">
              <a:solidFill>
                <a:srgbClr val="002060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Mana</a:t>
            </a: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gementul Conflictelor</a:t>
            </a:r>
            <a:endParaRPr lang="en-US" sz="1000" dirty="0">
              <a:solidFill>
                <a:srgbClr val="002060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Focus pe Rezultate – cum rezolvăm probleme și luăm decizii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000" dirty="0">
              <a:solidFill>
                <a:srgbClr val="002060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" pitchFamily="2" charset="0"/>
                <a:cs typeface="Calibri Light" panose="020F0302020204030204" pitchFamily="34" charset="0"/>
              </a:rPr>
              <a:t>Specific</a:t>
            </a:r>
            <a:r>
              <a:rPr lang="ro-RO" sz="1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" pitchFamily="2" charset="0"/>
                <a:cs typeface="Calibri Light" panose="020F0302020204030204" pitchFamily="34" charset="0"/>
              </a:rPr>
              <a:t>e</a:t>
            </a:r>
            <a:endParaRPr lang="en-US" sz="1000" dirty="0">
              <a:solidFill>
                <a:srgbClr val="002060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Inteligența Emotională</a:t>
            </a:r>
            <a:endParaRPr lang="en-US" sz="1000" dirty="0">
              <a:solidFill>
                <a:srgbClr val="002060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Abilități de Prezentare</a:t>
            </a:r>
            <a:endParaRPr lang="en-US" sz="1000" dirty="0">
              <a:solidFill>
                <a:srgbClr val="002060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Life Styles Inventory™, Consulta</a:t>
            </a: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nță</a:t>
            </a:r>
            <a:r>
              <a:rPr lang="en-GB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 </a:t>
            </a: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Group Styles Inventory™, </a:t>
            </a:r>
            <a:r>
              <a:rPr lang="en-GB" sz="1000" dirty="0" err="1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Consultan</a:t>
            </a: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ță</a:t>
            </a:r>
            <a:endParaRPr lang="en-US" sz="1000" dirty="0">
              <a:solidFill>
                <a:srgbClr val="002060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Dezvoltare Personală cu</a:t>
            </a:r>
            <a:r>
              <a:rPr lang="en-US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 Points of </a:t>
            </a: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You</a:t>
            </a:r>
            <a:r>
              <a:rPr lang="en-US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™</a:t>
            </a: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Cum îmi dezvolt influența și construiesc relații eficace?</a:t>
            </a: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Managementul Carierei</a:t>
            </a: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Inovația – Cum o implementăm?</a:t>
            </a:r>
            <a:endParaRPr lang="en-US" sz="1000" dirty="0">
              <a:solidFill>
                <a:srgbClr val="002060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ro-RO" sz="105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64867" y="1420338"/>
            <a:ext cx="3822133" cy="434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sz="1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" pitchFamily="2" charset="0"/>
                <a:cs typeface="Calibri Light" panose="020F0302020204030204" pitchFamily="34" charset="0"/>
              </a:rPr>
              <a:t>Leadership &amp; Management Frontline/Basic </a:t>
            </a: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Leadership Situational</a:t>
            </a:r>
            <a:endParaRPr lang="en-US" sz="1000" dirty="0">
              <a:solidFill>
                <a:srgbClr val="002060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Basic Leadership Modul 1 – </a:t>
            </a: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Oferirea </a:t>
            </a:r>
            <a:r>
              <a:rPr lang="en-US" sz="1000" dirty="0" err="1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Direc</a:t>
            </a: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ț</a:t>
            </a:r>
            <a:r>
              <a:rPr lang="en-US" sz="1000" dirty="0" err="1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i</a:t>
            </a: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ei</a:t>
            </a:r>
            <a:endParaRPr lang="en-US" sz="1000" dirty="0">
              <a:solidFill>
                <a:srgbClr val="002060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Basic Leadership Modul 2 – </a:t>
            </a: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Oferirea</a:t>
            </a:r>
            <a:r>
              <a:rPr lang="en-US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Suport</a:t>
            </a: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ului</a:t>
            </a:r>
            <a:endParaRPr lang="en-US" sz="1000" dirty="0">
              <a:solidFill>
                <a:srgbClr val="002060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Basic Leadership Modul 3 – </a:t>
            </a: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Valorizare și Motivare</a:t>
            </a:r>
            <a:endParaRPr lang="en-US" sz="1000" dirty="0">
              <a:solidFill>
                <a:srgbClr val="002060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Basic Leadership Modul 4 – </a:t>
            </a: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Oferirea</a:t>
            </a:r>
            <a:r>
              <a:rPr lang="en-US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Autonom</a:t>
            </a: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iei</a:t>
            </a:r>
            <a:endParaRPr lang="en-US" sz="1000" dirty="0">
              <a:solidFill>
                <a:srgbClr val="002060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Strategii de Leadership</a:t>
            </a: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Managementul Echipei</a:t>
            </a:r>
            <a:endParaRPr lang="en-US" sz="1000" dirty="0">
              <a:solidFill>
                <a:srgbClr val="002060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GB" sz="1000" dirty="0">
              <a:solidFill>
                <a:srgbClr val="002060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sz="1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" pitchFamily="2" charset="0"/>
                <a:cs typeface="Calibri Light" panose="020F0302020204030204" pitchFamily="34" charset="0"/>
              </a:rPr>
              <a:t>Leadership &amp; Management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sz="1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" pitchFamily="2" charset="0"/>
                <a:cs typeface="Calibri Light" panose="020F0302020204030204" pitchFamily="34" charset="0"/>
              </a:rPr>
              <a:t>Mid &amp; Top Management</a:t>
            </a: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Leadership Impact, Training </a:t>
            </a: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Leadership Impact™, </a:t>
            </a: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Evaluare și Consultanță</a:t>
            </a:r>
            <a:endParaRPr lang="en-GB" sz="1000" dirty="0">
              <a:solidFill>
                <a:srgbClr val="002060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Leadership </a:t>
            </a:r>
            <a:r>
              <a:rPr lang="en-GB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– </a:t>
            </a: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Focus pe Rezultate</a:t>
            </a: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Leadership </a:t>
            </a:r>
            <a:r>
              <a:rPr lang="en-GB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– </a:t>
            </a: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Focus pe Auto-Dezvoltare</a:t>
            </a: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Leadership </a:t>
            </a:r>
            <a:r>
              <a:rPr lang="en-GB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– </a:t>
            </a: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Focus pe Motivare și Coaching</a:t>
            </a: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Leadership </a:t>
            </a:r>
            <a:r>
              <a:rPr lang="en-GB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– </a:t>
            </a: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Focus pe Sinergia Echipei</a:t>
            </a:r>
            <a:endParaRPr lang="en-GB" sz="1000" dirty="0">
              <a:solidFill>
                <a:srgbClr val="002060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Leadership – </a:t>
            </a:r>
            <a:r>
              <a:rPr lang="en-GB" sz="1000" dirty="0" err="1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Foursight</a:t>
            </a:r>
            <a:r>
              <a:rPr lang="en-GB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™ </a:t>
            </a: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Creativitate și Inovare </a:t>
            </a:r>
            <a:r>
              <a:rPr lang="en-GB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(</a:t>
            </a: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construirea și managementul echipelor inovative)</a:t>
            </a:r>
            <a:endParaRPr lang="en-GB" sz="1000" dirty="0">
              <a:solidFill>
                <a:srgbClr val="002060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Leadership – </a:t>
            </a: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Tehnici de Coaching și Mentoring</a:t>
            </a:r>
            <a:endParaRPr lang="en-US" sz="1000" dirty="0">
              <a:solidFill>
                <a:srgbClr val="002060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Management </a:t>
            </a:r>
            <a:r>
              <a:rPr lang="en-GB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–</a:t>
            </a:r>
            <a:r>
              <a:rPr lang="en-US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 </a:t>
            </a: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Managementul Performanței</a:t>
            </a:r>
            <a:endParaRPr lang="en-US" sz="1000" dirty="0">
              <a:solidFill>
                <a:srgbClr val="002060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Management </a:t>
            </a:r>
            <a:r>
              <a:rPr lang="en-GB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–</a:t>
            </a:r>
            <a:r>
              <a:rPr lang="en-US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 </a:t>
            </a: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Managementul Schimbării</a:t>
            </a: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Managementul Crizei</a:t>
            </a:r>
            <a:endParaRPr lang="en-GB" sz="1000" dirty="0">
              <a:solidFill>
                <a:srgbClr val="002060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Leadership Strategic</a:t>
            </a:r>
            <a:r>
              <a:rPr lang="en-GB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 – </a:t>
            </a: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Culturi organizaționale constructive</a:t>
            </a:r>
            <a:endParaRPr lang="en-US" sz="1000" dirty="0">
              <a:solidFill>
                <a:srgbClr val="002060"/>
              </a:solidFill>
              <a:latin typeface="Nunito Sans" pitchFamily="2" charset="0"/>
              <a:cs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576B6C-2E6C-426B-B268-2F1B6361E116}"/>
              </a:ext>
            </a:extLst>
          </p:cNvPr>
          <p:cNvSpPr txBox="1"/>
          <p:nvPr/>
        </p:nvSpPr>
        <p:spPr>
          <a:xfrm>
            <a:off x="1143000" y="777421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1CB294"/>
                </a:solidFill>
                <a:latin typeface="Nunito Sans" pitchFamily="2" charset="0"/>
              </a:rPr>
              <a:t>CATALOG TRAINING &amp; WORKSHOP</a:t>
            </a:r>
            <a:endParaRPr lang="ro-RO" sz="2000" b="1" dirty="0">
              <a:solidFill>
                <a:srgbClr val="1CB294"/>
              </a:solidFill>
              <a:latin typeface="Nunito Sans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10BE5D-57A3-4091-B88F-A335EE12182C}"/>
              </a:ext>
            </a:extLst>
          </p:cNvPr>
          <p:cNvSpPr txBox="1"/>
          <p:nvPr/>
        </p:nvSpPr>
        <p:spPr>
          <a:xfrm>
            <a:off x="3958024" y="1519005"/>
            <a:ext cx="2188918" cy="271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sz="1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" pitchFamily="2" charset="0"/>
                <a:cs typeface="Calibri Light" panose="020F0302020204030204" pitchFamily="34" charset="0"/>
              </a:rPr>
              <a:t>HR</a:t>
            </a:r>
            <a:r>
              <a:rPr lang="en-GB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 </a:t>
            </a: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Tehnici de Intervievare</a:t>
            </a:r>
            <a:endParaRPr lang="en-GB" sz="1000" dirty="0">
              <a:solidFill>
                <a:srgbClr val="002060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Centre de Evaluare și Dezvoltare</a:t>
            </a: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Integrarea noilor angajați</a:t>
            </a:r>
            <a:endParaRPr lang="en-GB" sz="1000" dirty="0">
              <a:solidFill>
                <a:srgbClr val="002060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Trainer la locul de muncă</a:t>
            </a:r>
            <a:endParaRPr lang="en-GB" sz="1000" dirty="0">
              <a:solidFill>
                <a:srgbClr val="002060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GB" sz="1000" dirty="0">
              <a:solidFill>
                <a:srgbClr val="002060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GB" sz="1000" dirty="0">
              <a:solidFill>
                <a:srgbClr val="002060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o-RO" sz="1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" pitchFamily="2" charset="0"/>
                <a:cs typeface="Calibri Light" panose="020F0302020204030204" pitchFamily="34" charset="0"/>
              </a:rPr>
              <a:t>Echipe</a:t>
            </a:r>
            <a:endParaRPr lang="en-GB" sz="1000" dirty="0">
              <a:solidFill>
                <a:srgbClr val="002060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Dezvoltarea Echipei - Echipe eficace</a:t>
            </a:r>
            <a:endParaRPr lang="en-GB" sz="1000" dirty="0">
              <a:solidFill>
                <a:srgbClr val="002060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Echipe virtuale eficace</a:t>
            </a: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Construirea echipelor inovative</a:t>
            </a:r>
            <a:endParaRPr lang="en-GB" sz="1000" dirty="0">
              <a:solidFill>
                <a:srgbClr val="002060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o-RO" sz="1000" dirty="0">
                <a:solidFill>
                  <a:srgbClr val="002060"/>
                </a:solidFill>
                <a:latin typeface="Nunito Sans" pitchFamily="2" charset="0"/>
                <a:cs typeface="Calibri Light" panose="020F0302020204030204" pitchFamily="34" charset="0"/>
              </a:rPr>
              <a:t>Colaborarea în echipe globale</a:t>
            </a:r>
            <a:endParaRPr lang="en-GB" sz="1000" dirty="0">
              <a:solidFill>
                <a:srgbClr val="002060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GB" sz="1050" dirty="0">
              <a:solidFill>
                <a:srgbClr val="0A93D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79ABF7-2432-40A5-8DA7-856EC563AF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76198"/>
            <a:ext cx="8686800" cy="14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40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1308627"/>
            <a:ext cx="860912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n-GB" sz="1200" dirty="0">
              <a:solidFill>
                <a:srgbClr val="92D050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sz="1200" b="1" dirty="0">
                <a:solidFill>
                  <a:schemeClr val="bg1"/>
                </a:solidFill>
                <a:latin typeface="Nunito Sans" pitchFamily="2" charset="0"/>
              </a:rPr>
              <a:t>De</a:t>
            </a:r>
            <a:r>
              <a:rPr lang="ro-RO" sz="1200" b="1" dirty="0">
                <a:solidFill>
                  <a:schemeClr val="bg1"/>
                </a:solidFill>
                <a:latin typeface="Nunito Sans" pitchFamily="2" charset="0"/>
              </a:rPr>
              <a:t>zvoltare Personală</a:t>
            </a:r>
            <a:endParaRPr lang="en-GB" sz="1200" b="1" dirty="0">
              <a:solidFill>
                <a:schemeClr val="bg1"/>
              </a:solidFill>
              <a:latin typeface="Nunito Sans" pitchFamily="2" charset="0"/>
            </a:endParaRP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o-RO" sz="120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Atitudini și Practici Constructive cu </a:t>
            </a:r>
            <a:r>
              <a:rPr lang="en-GB" sz="120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Life Styles Inventory™ - </a:t>
            </a:r>
            <a:r>
              <a:rPr lang="en-GB" sz="120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Consultan</a:t>
            </a:r>
            <a:r>
              <a:rPr lang="ro-RO" sz="120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ță</a:t>
            </a:r>
            <a:r>
              <a:rPr lang="en-GB" sz="120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 </a:t>
            </a:r>
            <a:r>
              <a:rPr lang="ro-RO" sz="120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și</a:t>
            </a:r>
            <a:r>
              <a:rPr lang="en-GB" sz="120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coaching</a:t>
            </a: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o-RO" sz="120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Dezvoltare Personală cu </a:t>
            </a:r>
            <a:r>
              <a:rPr lang="en-GB" sz="120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Points of You™ - coaching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42998" y="2372090"/>
            <a:ext cx="805648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sz="1200" b="1" dirty="0">
                <a:solidFill>
                  <a:schemeClr val="bg1"/>
                </a:solidFill>
                <a:latin typeface="Nunito Sans" pitchFamily="2" charset="0"/>
              </a:rPr>
              <a:t>De</a:t>
            </a:r>
            <a:r>
              <a:rPr lang="ro-RO" sz="1200" b="1" dirty="0">
                <a:solidFill>
                  <a:schemeClr val="bg1"/>
                </a:solidFill>
                <a:latin typeface="Nunito Sans" pitchFamily="2" charset="0"/>
              </a:rPr>
              <a:t>zvoltarea Echipelor</a:t>
            </a:r>
            <a:endParaRPr lang="en-GB" sz="1200" b="1" dirty="0">
              <a:solidFill>
                <a:schemeClr val="bg1"/>
              </a:solidFill>
              <a:latin typeface="Nunito Sans" pitchFamily="2" charset="0"/>
            </a:endParaRPr>
          </a:p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o-RO" sz="120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Construirea Echipelor sinergice cu Gr</a:t>
            </a:r>
            <a:r>
              <a:rPr lang="en-GB" sz="120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oup</a:t>
            </a:r>
            <a:r>
              <a:rPr lang="en-GB" sz="120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Styles Inventory™ - </a:t>
            </a:r>
            <a:r>
              <a:rPr lang="en-GB" sz="120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consultan</a:t>
            </a:r>
            <a:r>
              <a:rPr lang="ro-RO" sz="120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ță</a:t>
            </a:r>
            <a:endParaRPr lang="en-GB" sz="1200" dirty="0">
              <a:solidFill>
                <a:schemeClr val="bg1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o-RO" sz="120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Construirea Echipelor inovative cu </a:t>
            </a:r>
            <a:r>
              <a:rPr lang="en-GB" sz="120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FourSight</a:t>
            </a:r>
            <a:r>
              <a:rPr lang="en-GB" sz="120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™ - </a:t>
            </a:r>
            <a:r>
              <a:rPr lang="en-GB" sz="120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consultan</a:t>
            </a:r>
            <a:r>
              <a:rPr lang="ro-RO" sz="120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ță</a:t>
            </a:r>
            <a:endParaRPr lang="en-GB" sz="1200" dirty="0">
              <a:solidFill>
                <a:schemeClr val="bg1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GB" sz="1200" dirty="0">
              <a:solidFill>
                <a:schemeClr val="bg1"/>
              </a:solidFill>
              <a:latin typeface="Nunito Sans" pitchFamily="2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sz="1200" b="1" dirty="0">
                <a:solidFill>
                  <a:schemeClr val="bg1"/>
                </a:solidFill>
                <a:latin typeface="Nunito Sans" pitchFamily="2" charset="0"/>
              </a:rPr>
              <a:t>De</a:t>
            </a:r>
            <a:r>
              <a:rPr lang="ro-RO" sz="1200" b="1" dirty="0">
                <a:solidFill>
                  <a:schemeClr val="bg1"/>
                </a:solidFill>
                <a:latin typeface="Nunito Sans" pitchFamily="2" charset="0"/>
              </a:rPr>
              <a:t>zvoltarea Liderilor</a:t>
            </a:r>
            <a:endParaRPr lang="en-GB" sz="1200" b="1" dirty="0">
              <a:solidFill>
                <a:schemeClr val="bg1"/>
              </a:solidFill>
              <a:latin typeface="Nunito Sans" pitchFamily="2" charset="0"/>
            </a:endParaRP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o-RO" sz="120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Dezvoltarea Liderilor constructivi și eficace cu Le</a:t>
            </a:r>
            <a:r>
              <a:rPr lang="en-GB" sz="120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adership</a:t>
            </a:r>
            <a:r>
              <a:rPr lang="en-GB" sz="120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Impact™ - </a:t>
            </a:r>
            <a:r>
              <a:rPr lang="ro-RO" sz="120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Evaluare individuală</a:t>
            </a:r>
            <a:r>
              <a:rPr lang="en-GB" sz="120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,</a:t>
            </a:r>
            <a:r>
              <a:rPr lang="ro-RO" sz="120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Consultan</a:t>
            </a:r>
            <a:r>
              <a:rPr lang="ro-RO" sz="120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ță și</a:t>
            </a:r>
            <a:r>
              <a:rPr lang="en-GB" sz="120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Coaching</a:t>
            </a:r>
            <a:endParaRPr lang="ro-RO" sz="1200" dirty="0">
              <a:solidFill>
                <a:schemeClr val="bg1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 marL="171444" indent="-171444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o-RO" sz="120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Leadership Academy – Program de dezvoltare integrat (training/workshop/coaching 1-1/centre de evaluare și dezvoltare</a:t>
            </a:r>
            <a:endParaRPr lang="en-GB" sz="1200" dirty="0">
              <a:solidFill>
                <a:schemeClr val="bg1"/>
              </a:solidFill>
              <a:latin typeface="Nunito Sans" pitchFamily="2" charset="0"/>
              <a:cs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576B6C-2E6C-426B-B268-2F1B6361E116}"/>
              </a:ext>
            </a:extLst>
          </p:cNvPr>
          <p:cNvSpPr txBox="1"/>
          <p:nvPr/>
        </p:nvSpPr>
        <p:spPr>
          <a:xfrm>
            <a:off x="1056442" y="659819"/>
            <a:ext cx="822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1CB294"/>
                </a:solidFill>
                <a:latin typeface="Nunito Sans" pitchFamily="2" charset="0"/>
              </a:rPr>
              <a:t>CONSULTAN</a:t>
            </a:r>
            <a:r>
              <a:rPr lang="ro-RO" sz="2000" b="1" dirty="0">
                <a:solidFill>
                  <a:srgbClr val="1CB294"/>
                </a:solidFill>
                <a:latin typeface="Nunito Sans" pitchFamily="2" charset="0"/>
              </a:rPr>
              <a:t>ȚĂ și </a:t>
            </a:r>
            <a:r>
              <a:rPr lang="en-GB" sz="2000" b="1" dirty="0">
                <a:solidFill>
                  <a:srgbClr val="1CB294"/>
                </a:solidFill>
                <a:latin typeface="Nunito Sans" pitchFamily="2" charset="0"/>
              </a:rPr>
              <a:t>COACHING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10BE5D-57A3-4091-B88F-A335EE12182C}"/>
              </a:ext>
            </a:extLst>
          </p:cNvPr>
          <p:cNvSpPr txBox="1"/>
          <p:nvPr/>
        </p:nvSpPr>
        <p:spPr>
          <a:xfrm>
            <a:off x="1142998" y="3911746"/>
            <a:ext cx="8458200" cy="1459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n-GB" sz="1200" dirty="0">
              <a:solidFill>
                <a:schemeClr val="bg1"/>
              </a:solidFill>
              <a:latin typeface="Nunito Sans" pitchFamily="2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GB" sz="1100" dirty="0">
              <a:solidFill>
                <a:schemeClr val="bg1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sz="1200" b="1" dirty="0">
                <a:solidFill>
                  <a:schemeClr val="bg1"/>
                </a:solidFill>
                <a:latin typeface="Nunito Sans" pitchFamily="2" charset="0"/>
              </a:rPr>
              <a:t>De</a:t>
            </a:r>
            <a:r>
              <a:rPr lang="ro-RO" sz="1200" b="1" dirty="0">
                <a:solidFill>
                  <a:schemeClr val="bg1"/>
                </a:solidFill>
                <a:latin typeface="Nunito Sans" pitchFamily="2" charset="0"/>
              </a:rPr>
              <a:t>zvoltarea Organizațiilor</a:t>
            </a:r>
            <a:endParaRPr lang="en-GB" sz="1200" dirty="0">
              <a:solidFill>
                <a:schemeClr val="bg1"/>
              </a:solidFill>
              <a:latin typeface="Nunito Sans" pitchFamily="2" charset="0"/>
            </a:endParaRPr>
          </a:p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o-RO" sz="120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Cum creștem Culturi Organizaționale Constructive? – program de schimbare a culturii organizaționale cu Studiul de cultură organizațională</a:t>
            </a:r>
            <a:r>
              <a:rPr lang="en-GB" sz="120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™ </a:t>
            </a:r>
            <a:r>
              <a:rPr lang="ro-RO" sz="120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și</a:t>
            </a:r>
            <a:r>
              <a:rPr lang="en-GB" sz="120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</a:t>
            </a:r>
            <a:r>
              <a:rPr lang="ro-RO" sz="120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Studiul de eficacitate organizațională</a:t>
            </a:r>
            <a:r>
              <a:rPr lang="en-GB" sz="120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™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GB" sz="1100" dirty="0">
              <a:solidFill>
                <a:schemeClr val="bg1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GB" sz="1050" dirty="0">
              <a:latin typeface="Nunito Sans" pitchFamily="2" charset="0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79ABF7-2432-40A5-8DA7-856EC563AF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76198"/>
            <a:ext cx="8686800" cy="14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46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0733" y="405095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Nunito Sans" pitchFamily="2" charset="0"/>
              </a:rPr>
              <a:t>Alina </a:t>
            </a:r>
            <a:r>
              <a:rPr lang="en-GB" dirty="0" err="1">
                <a:solidFill>
                  <a:schemeClr val="bg1"/>
                </a:solidFill>
                <a:latin typeface="Nunito Sans" pitchFamily="2" charset="0"/>
              </a:rPr>
              <a:t>Ivanoschi</a:t>
            </a:r>
            <a:r>
              <a:rPr lang="en-GB" dirty="0">
                <a:solidFill>
                  <a:schemeClr val="bg1"/>
                </a:solidFill>
                <a:latin typeface="Nunito Sans" pitchFamily="2" charset="0"/>
              </a:rPr>
              <a:t>, Senior Consultant </a:t>
            </a:r>
            <a:endParaRPr lang="en-US" dirty="0">
              <a:solidFill>
                <a:schemeClr val="bg1"/>
              </a:solidFill>
              <a:latin typeface="Nunito Sans" pitchFamily="2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5467" y="573809"/>
            <a:ext cx="1819275" cy="178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52600" y="23622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70733" y="589761"/>
            <a:ext cx="7848600" cy="559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100" dirty="0">
              <a:solidFill>
                <a:srgbClr val="000000"/>
              </a:solidFill>
              <a:latin typeface="Nunito Sans" pitchFamily="2" charset="0"/>
            </a:endParaRPr>
          </a:p>
          <a:p>
            <a:r>
              <a:rPr lang="en-GB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Alina </a:t>
            </a:r>
            <a:r>
              <a:rPr lang="en-GB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este</a:t>
            </a:r>
            <a:r>
              <a:rPr lang="en-GB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absolvent</a:t>
            </a:r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ă</a:t>
            </a:r>
            <a:r>
              <a:rPr lang="en-GB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a </a:t>
            </a:r>
            <a:r>
              <a:rPr lang="en-GB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Facult</a:t>
            </a:r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ăț</a:t>
            </a:r>
            <a:r>
              <a:rPr lang="en-GB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ii de </a:t>
            </a:r>
            <a:r>
              <a:rPr lang="en-GB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Psihologie</a:t>
            </a:r>
            <a:r>
              <a:rPr lang="en-GB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din </a:t>
            </a:r>
            <a:r>
              <a:rPr lang="en-GB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cadrul</a:t>
            </a:r>
            <a:r>
              <a:rPr lang="en-GB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</a:t>
            </a:r>
            <a:r>
              <a:rPr lang="en-GB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Universit</a:t>
            </a:r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ăț</a:t>
            </a:r>
            <a:r>
              <a:rPr lang="en-GB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ii de Vest Timisoara </a:t>
            </a:r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ș</a:t>
            </a:r>
            <a:r>
              <a:rPr lang="en-GB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i</a:t>
            </a:r>
            <a:r>
              <a:rPr lang="en-GB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are Diploma de </a:t>
            </a:r>
            <a:r>
              <a:rPr lang="en-GB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Masterat</a:t>
            </a:r>
            <a:r>
              <a:rPr lang="en-GB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</a:t>
            </a:r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î</a:t>
            </a:r>
            <a:r>
              <a:rPr lang="en-GB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n </a:t>
            </a:r>
            <a:r>
              <a:rPr lang="en-GB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Psihologie</a:t>
            </a:r>
            <a:r>
              <a:rPr lang="en-GB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</a:t>
            </a:r>
            <a:r>
              <a:rPr lang="en-GB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Organiza</a:t>
            </a:r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ț</a:t>
            </a:r>
            <a:r>
              <a:rPr lang="en-GB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ional</a:t>
            </a:r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ă</a:t>
            </a:r>
            <a:r>
              <a:rPr lang="en-GB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</a:t>
            </a:r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ș</a:t>
            </a:r>
            <a:r>
              <a:rPr lang="en-GB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i</a:t>
            </a:r>
            <a:r>
              <a:rPr lang="en-GB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a </a:t>
            </a:r>
            <a:r>
              <a:rPr lang="en-GB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Conducerii</a:t>
            </a:r>
            <a:r>
              <a:rPr lang="en-GB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</a:t>
            </a:r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î</a:t>
            </a:r>
            <a:r>
              <a:rPr lang="en-GB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n </a:t>
            </a:r>
            <a:r>
              <a:rPr lang="en-GB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cadrul</a:t>
            </a:r>
            <a:r>
              <a:rPr lang="en-GB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</a:t>
            </a:r>
            <a:r>
              <a:rPr lang="en-GB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acelea</a:t>
            </a:r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ș</a:t>
            </a:r>
            <a:r>
              <a:rPr lang="en-GB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i</a:t>
            </a:r>
            <a:r>
              <a:rPr lang="en-GB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</a:t>
            </a:r>
            <a:r>
              <a:rPr lang="en-GB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universit</a:t>
            </a:r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ăț</a:t>
            </a:r>
            <a:r>
              <a:rPr lang="en-GB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i</a:t>
            </a:r>
            <a:r>
              <a:rPr lang="en-GB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.</a:t>
            </a:r>
            <a:endParaRPr lang="en-US" sz="1050" dirty="0">
              <a:solidFill>
                <a:schemeClr val="bg1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endParaRPr lang="en-US" sz="1050" dirty="0">
              <a:solidFill>
                <a:schemeClr val="bg1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Experien</a:t>
            </a:r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ț</a:t>
            </a: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a </a:t>
            </a:r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profesional</a:t>
            </a:r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ă</a:t>
            </a: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: </a:t>
            </a:r>
          </a:p>
          <a:p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Î</a:t>
            </a: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n pre</a:t>
            </a:r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z</a:t>
            </a:r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ent</a:t>
            </a: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: Senior Consultant la </a:t>
            </a:r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compania</a:t>
            </a: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de </a:t>
            </a:r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consultan</a:t>
            </a:r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ță</a:t>
            </a: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Share-IT-Smart </a:t>
            </a:r>
            <a:endParaRPr lang="ro-RO" sz="1050" dirty="0">
              <a:solidFill>
                <a:schemeClr val="bg1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2 ani Senior Principal Learning and Development Accelya Global</a:t>
            </a:r>
            <a:endParaRPr lang="en-US" sz="1050" dirty="0">
              <a:solidFill>
                <a:schemeClr val="bg1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8 ani Senior Consultant la Essential™ Training &amp; Consulting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6 ani Senior Learning Consultant </a:t>
            </a:r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ș</a:t>
            </a:r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i</a:t>
            </a: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Learning Solution Architect la Alcatel-Lucent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4 ani Training Coordinator la Hella Electronics Romania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4 ani Senior Trainer &amp; Consultant la Aims Human Capital Timisoara </a:t>
            </a:r>
          </a:p>
          <a:p>
            <a:endParaRPr lang="en-US" sz="1050" dirty="0">
              <a:solidFill>
                <a:schemeClr val="bg1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Alina este acreditată ca Learning Consultant în cadrul Alcatel-Lucent University. Este certificată de Human Synergistics în utilizarea instrumentelor de dezvoltare individuală, de echipă și organizațională.</a:t>
            </a:r>
            <a:endParaRPr lang="en-US" sz="1050" dirty="0">
              <a:solidFill>
                <a:schemeClr val="bg1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Este certificată ca si Coach în 360 Feedback la Personnel Decisions International și acreditată ca Formator de Consiliul Național de Formare Profesională a Adulților (CNFPA).</a:t>
            </a:r>
            <a:endParaRPr lang="en-US" sz="1050" dirty="0">
              <a:solidFill>
                <a:schemeClr val="bg1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Alina a obținut certificarea de Formator pentru cursul de Inteligență Emoțională oferit de Genos International (membru in EI Consortium).</a:t>
            </a:r>
            <a:endParaRPr lang="en-US" sz="1050" dirty="0">
              <a:solidFill>
                <a:schemeClr val="bg1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Alina </a:t>
            </a:r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este</a:t>
            </a: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certificat</a:t>
            </a:r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ă de </a:t>
            </a:r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FourSight</a:t>
            </a: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™ </a:t>
            </a:r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în evaluarea și dezvoltarea echipelor inovative. </a:t>
            </a: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</a:t>
            </a:r>
          </a:p>
          <a:p>
            <a:endParaRPr lang="en-US" sz="1050" dirty="0">
              <a:solidFill>
                <a:schemeClr val="bg1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Alina are experiență relevantă în designul și implementarea programelor de dezvoltare în ariile de Management și Leadership pentru top, middle si frontline manageri. A coordonat programe globale de dezvoltare pentru high potentials.</a:t>
            </a:r>
            <a:endParaRPr lang="en-GB" sz="1050" dirty="0">
              <a:solidFill>
                <a:schemeClr val="bg1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endParaRPr lang="en-US" sz="1050" dirty="0">
              <a:solidFill>
                <a:schemeClr val="bg1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Ca trainer, a livrat sesiuni de dezvoltare în urmatoarele arii de expertiză:</a:t>
            </a:r>
            <a:endParaRPr lang="en-US" sz="1050" dirty="0">
              <a:solidFill>
                <a:schemeClr val="bg1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Abilit</a:t>
            </a:r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ăț</a:t>
            </a:r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i</a:t>
            </a: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Manageriale</a:t>
            </a: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, Academia de Leadership, </a:t>
            </a:r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Inteligen</a:t>
            </a:r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ță</a:t>
            </a: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Emo</a:t>
            </a:r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ț</a:t>
            </a:r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ionala</a:t>
            </a:r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Managementul</a:t>
            </a: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echipelor</a:t>
            </a: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/</a:t>
            </a:r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Eficacitate</a:t>
            </a: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Personal</a:t>
            </a:r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ă</a:t>
            </a: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; </a:t>
            </a:r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Dezvoltarea</a:t>
            </a: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echipei</a:t>
            </a: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Managementul</a:t>
            </a: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Timpului</a:t>
            </a:r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, Management</a:t>
            </a:r>
            <a:r>
              <a:rPr lang="en-GB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ul</a:t>
            </a:r>
            <a:r>
              <a:rPr lang="en-GB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</a:t>
            </a:r>
            <a:r>
              <a:rPr lang="en-GB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Stresului</a:t>
            </a:r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, </a:t>
            </a:r>
            <a:r>
              <a:rPr lang="fr-FR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Prezent</a:t>
            </a:r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ă</a:t>
            </a:r>
            <a:r>
              <a:rPr lang="fr-FR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ri </a:t>
            </a:r>
            <a:r>
              <a:rPr lang="fr-FR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Eficiente</a:t>
            </a:r>
            <a:r>
              <a:rPr lang="fr-FR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, </a:t>
            </a:r>
            <a:r>
              <a:rPr lang="fr-FR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Formare</a:t>
            </a:r>
            <a:r>
              <a:rPr lang="fr-FR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de </a:t>
            </a:r>
            <a:r>
              <a:rPr lang="fr-FR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Formatori</a:t>
            </a:r>
            <a:r>
              <a:rPr lang="fr-FR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, </a:t>
            </a:r>
            <a:r>
              <a:rPr lang="fr-FR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Managementul</a:t>
            </a:r>
            <a:r>
              <a:rPr lang="fr-FR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</a:t>
            </a:r>
            <a:r>
              <a:rPr lang="fr-FR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Conflictului</a:t>
            </a:r>
            <a:r>
              <a:rPr lang="fr-FR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, </a:t>
            </a:r>
            <a:r>
              <a:rPr lang="fr-FR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Dezvoltare</a:t>
            </a:r>
            <a:r>
              <a:rPr lang="fr-FR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</a:t>
            </a:r>
            <a:r>
              <a:rPr lang="fr-FR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personal</a:t>
            </a:r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ă</a:t>
            </a:r>
            <a:r>
              <a:rPr lang="fr-FR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, </a:t>
            </a:r>
            <a:r>
              <a:rPr lang="fr-FR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Practici</a:t>
            </a:r>
            <a:r>
              <a:rPr lang="fr-FR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Constructive, </a:t>
            </a:r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Managementul</a:t>
            </a: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Schimb</a:t>
            </a:r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ă</a:t>
            </a:r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rii</a:t>
            </a:r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Tehnici</a:t>
            </a: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de </a:t>
            </a:r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Intervievare</a:t>
            </a: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Cultur</a:t>
            </a:r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ă</a:t>
            </a: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Organiza</a:t>
            </a:r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ț</a:t>
            </a:r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ional</a:t>
            </a:r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ă.</a:t>
            </a:r>
            <a:endParaRPr lang="en-US" sz="1050" dirty="0">
              <a:solidFill>
                <a:schemeClr val="bg1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endParaRPr lang="en-US" sz="1050" dirty="0">
              <a:solidFill>
                <a:schemeClr val="bg1"/>
              </a:solidFill>
              <a:latin typeface="Nunito Sans" pitchFamily="2" charset="0"/>
              <a:cs typeface="Calibri Light" panose="020F0302020204030204" pitchFamily="34" charset="0"/>
            </a:endParaRPr>
          </a:p>
          <a:p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Printre</a:t>
            </a: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clien</a:t>
            </a:r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ț</a:t>
            </a: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ii cu care a </a:t>
            </a:r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lucrat</a:t>
            </a: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enumer</a:t>
            </a:r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ă</a:t>
            </a: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m: </a:t>
            </a:r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Accelya Global, </a:t>
            </a: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Alcatel-Lucent/Nokia, Continental, </a:t>
            </a:r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Mahle</a:t>
            </a: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, TMD Friction, </a:t>
            </a:r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Toluna</a:t>
            </a: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Zoppas</a:t>
            </a: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Industries, Trigo, Yazaki Component Technology, SSI, Smart Cube, </a:t>
            </a:r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Haufe-Lexware</a:t>
            </a: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, Aegon, Temenos, TRW/ZF, </a:t>
            </a:r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Atoss</a:t>
            </a: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Software, </a:t>
            </a:r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Adient</a:t>
            </a: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/Johnson Controls, Delphi Packard/</a:t>
            </a:r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Aptiv</a:t>
            </a: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, Takata Romania, Betfair, SDL, 123 </a:t>
            </a:r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Formbuilder</a:t>
            </a: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, Porsche Engineering R&amp;D Center Romania</a:t>
            </a:r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ș</a:t>
            </a:r>
            <a:r>
              <a:rPr lang="en-US" sz="1050" dirty="0" err="1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i</a:t>
            </a: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 al</a:t>
            </a:r>
            <a:r>
              <a:rPr lang="ro-RO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ț</a:t>
            </a:r>
            <a:r>
              <a:rPr lang="en-US" sz="1050" dirty="0">
                <a:solidFill>
                  <a:schemeClr val="bg1"/>
                </a:solidFill>
                <a:latin typeface="Nunito Sans" pitchFamily="2" charset="0"/>
                <a:cs typeface="Calibri Light" panose="020F0302020204030204" pitchFamily="34" charset="0"/>
              </a:rPr>
              <a:t>ii. </a:t>
            </a:r>
          </a:p>
          <a:p>
            <a:endParaRPr lang="ro-RO" sz="1050" dirty="0">
              <a:solidFill>
                <a:srgbClr val="000000"/>
              </a:solidFill>
              <a:latin typeface="Nunito Sans" pitchFamily="2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94103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915</TotalTime>
  <Words>927</Words>
  <Application>Microsoft Office PowerPoint</Application>
  <PresentationFormat>Widescreen</PresentationFormat>
  <Paragraphs>111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 Light</vt:lpstr>
      <vt:lpstr>Century Gothic</vt:lpstr>
      <vt:lpstr>Nunito Sans</vt:lpstr>
      <vt:lpstr>Nunito Sans ExtraLight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alina</dc:creator>
  <cp:lastModifiedBy>Alina Ivanoschi</cp:lastModifiedBy>
  <cp:revision>46</cp:revision>
  <dcterms:created xsi:type="dcterms:W3CDTF">2020-01-13T11:07:28Z</dcterms:created>
  <dcterms:modified xsi:type="dcterms:W3CDTF">2024-10-02T07:00:45Z</dcterms:modified>
</cp:coreProperties>
</file>